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sldIdLst>
    <p:sldId id="260" r:id="rId3"/>
    <p:sldId id="266" r:id="rId4"/>
    <p:sldId id="262" r:id="rId5"/>
    <p:sldId id="278" r:id="rId6"/>
    <p:sldId id="282" r:id="rId7"/>
    <p:sldId id="284" r:id="rId8"/>
    <p:sldId id="271" r:id="rId9"/>
    <p:sldId id="283" r:id="rId10"/>
    <p:sldId id="285" r:id="rId11"/>
    <p:sldId id="286" r:id="rId12"/>
    <p:sldId id="279" r:id="rId13"/>
    <p:sldId id="287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FD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3" autoAdjust="0"/>
    <p:restoredTop sz="94660"/>
  </p:normalViewPr>
  <p:slideViewPr>
    <p:cSldViewPr>
      <p:cViewPr varScale="1">
        <p:scale>
          <a:sx n="110" d="100"/>
          <a:sy n="110" d="100"/>
        </p:scale>
        <p:origin x="-164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FDC83-CEBA-4521-9FD5-21399FDB33FA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CD2B9-627F-4627-A967-06D89F9328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349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8149-13C1-46F8-9689-DA091FC4E0B0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6668-80AC-49A7-ADA4-4EB6892F62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110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18F3-ACEC-471D-A1BB-26C65975CF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252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D5D8-099D-483B-833C-E33032048B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316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43C59-DBC1-4C8F-AA7A-FBE1D4CF4D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204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5E426-BC06-4134-9F75-5FAE7AB8DE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469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1139C-7DB3-42E8-9D1C-FAE374D78A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245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B8461-85D0-4A55-9738-28E736CF87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770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51033-FD72-4F4E-A84F-66147F1DFB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6395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39C22-603B-4218-AE87-AFCFD14E62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0028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B31F3-C229-42B2-8EAC-81166377F8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134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233BC-A13D-46C1-B4D9-27D9E3DE62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764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B2F5-6BD8-4372-AD09-50BFE4E354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7622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4A828-C86C-47F8-97ED-A91782914D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3639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A7687-C689-4C78-B047-38950FFE33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951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C9460-5D21-46DF-83BF-35330B1BB1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88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FA7F-2C8C-4A3D-A76A-A9039579AC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6293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8D37-4052-434B-B825-6FCED78D37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993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194E-F0D9-4F2F-B540-27C638BE06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432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F98E-3DFD-40B2-8AAA-3438464849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421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52A9-30C6-4457-AF7C-FB76678DDD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269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C66EB-1CCC-403C-9878-8E9EE994DA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988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9BC6-5903-4A39-88D4-D82CB4B955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026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43035-B2C4-42AC-9B8D-753B8BEF14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27.04.2017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FB312-252B-45E9-A17B-26D5D0C050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51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06DCC-3144-48CA-B215-532FAE41A5A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19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ГОРОДСКОЙ ОБЩЕСТВЕННЫЙ СОВЕТ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ДОКЛАД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деятельности городского общественного совета</a:t>
            </a:r>
          </a:p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2015, 2016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и 1 квартал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года.</a:t>
            </a:r>
          </a:p>
        </p:txBody>
      </p:sp>
    </p:spTree>
    <p:extLst>
      <p:ext uri="{BB962C8B-B14F-4D97-AF65-F5344CB8AC3E}">
        <p14:creationId xmlns="" xmlns:p14="http://schemas.microsoft.com/office/powerpoint/2010/main" val="24092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84368" y="6608385"/>
            <a:ext cx="1259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BE67EEE-0DD9-457B-9F01-88854EE6C682}" type="slidenum">
              <a:rPr lang="ru-RU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10</a:t>
            </a:fld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4213" y="115888"/>
            <a:ext cx="8424862" cy="348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>
                <a:solidFill>
                  <a:srgbClr val="C00000"/>
                </a:solidFill>
                <a:latin typeface="Calibri" pitchFamily="34" charset="0"/>
              </a:rPr>
              <a:t>Итоги работы </a:t>
            </a:r>
            <a:r>
              <a:rPr lang="ru-RU" sz="2100" b="1" dirty="0" smtClean="0">
                <a:solidFill>
                  <a:srgbClr val="C00000"/>
                </a:solidFill>
                <a:latin typeface="Calibri" pitchFamily="34" charset="0"/>
              </a:rPr>
              <a:t>ГОС </a:t>
            </a:r>
            <a:r>
              <a:rPr lang="ru-RU" sz="2100" b="1" dirty="0">
                <a:solidFill>
                  <a:srgbClr val="C00000"/>
                </a:solidFill>
                <a:latin typeface="Calibri" pitchFamily="34" charset="0"/>
              </a:rPr>
              <a:t>за </a:t>
            </a:r>
            <a:r>
              <a:rPr lang="ru-RU" sz="2100" b="1" dirty="0" smtClean="0">
                <a:solidFill>
                  <a:srgbClr val="C00000"/>
                </a:solidFill>
                <a:latin typeface="Calibri" pitchFamily="34" charset="0"/>
              </a:rPr>
              <a:t>2016 </a:t>
            </a:r>
            <a:r>
              <a:rPr lang="ru-RU" sz="2100" b="1" dirty="0">
                <a:solidFill>
                  <a:srgbClr val="C00000"/>
                </a:solidFill>
                <a:latin typeface="Calibri" pitchFamily="34" charset="0"/>
              </a:rPr>
              <a:t>год</a:t>
            </a:r>
            <a:endParaRPr lang="ru-RU" sz="21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6792" y="465872"/>
            <a:ext cx="8352283" cy="18000"/>
          </a:xfrm>
          <a:prstGeom prst="rect">
            <a:avLst/>
          </a:prstGeom>
          <a:gradFill>
            <a:gsLst>
              <a:gs pos="45000">
                <a:srgbClr val="C82222"/>
              </a:gs>
              <a:gs pos="0">
                <a:schemeClr val="bg1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55576" y="1628800"/>
            <a:ext cx="8196933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/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800" dirty="0" smtClean="0">
              <a:latin typeface="Arial Narrow" pitchFamily="34" charset="0"/>
            </a:endParaRPr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400" b="1" dirty="0" smtClean="0"/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ru-RU" sz="1300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548680"/>
            <a:ext cx="7846098" cy="35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908720"/>
            <a:ext cx="8280920" cy="504056"/>
          </a:xfrm>
          <a:prstGeom prst="roundRect">
            <a:avLst>
              <a:gd name="adj" fmla="val 10421"/>
            </a:avLst>
          </a:prstGeom>
          <a:gradFill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4988"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8 сентября 2016 года прошло торжественный прием в честь празднования  10-летия ГОС</a:t>
            </a:r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755576" y="980728"/>
            <a:ext cx="242158" cy="25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1</a:t>
            </a:r>
            <a:endParaRPr lang="ru-RU" sz="1600" b="1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827584" y="476672"/>
            <a:ext cx="8196933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libri" pitchFamily="34" charset="0"/>
              </a:rPr>
              <a:t>ГЛАВНОЕ МЕРОПРИЯТИЯ ГОРОДСКОГО ОБЩЕСТВЕННОГО СОВЕТА 2016 ГОДА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/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800" dirty="0" smtClean="0">
              <a:latin typeface="Arial Narrow" pitchFamily="34" charset="0"/>
            </a:endParaRPr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400" b="1" dirty="0" smtClean="0"/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ru-RU" sz="1300" dirty="0">
              <a:latin typeface="Arial Narrow" pitchFamily="34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839563" y="2420888"/>
            <a:ext cx="8196933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smtClean="0"/>
              <a:t> </a:t>
            </a:r>
            <a:r>
              <a:rPr lang="ru-RU" sz="1800" dirty="0" smtClean="0"/>
              <a:t>Проведен Конкурс на логотип ГОС.</a:t>
            </a:r>
          </a:p>
          <a:p>
            <a:pPr marL="0" lv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dirty="0" smtClean="0"/>
              <a:t>Изучены архивные документы и подготовлена историческая справка о создании ГОС.</a:t>
            </a:r>
          </a:p>
          <a:p>
            <a:pPr marL="0" lv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dirty="0" smtClean="0"/>
              <a:t>Проведен сбор фотографий и документов у бывших членов ГОС.</a:t>
            </a:r>
          </a:p>
          <a:p>
            <a:pPr marL="0" lv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dirty="0" smtClean="0"/>
              <a:t>Разработаны фирменный бланк, бланки Благодарственного письма и Диплома.</a:t>
            </a:r>
          </a:p>
          <a:p>
            <a:pPr marL="0" lv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dirty="0" smtClean="0"/>
              <a:t>Подготовлены материалы для  ролика «10 лет ГОС».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dirty="0" smtClean="0"/>
              <a:t>Вместе с </a:t>
            </a:r>
            <a:r>
              <a:rPr lang="ru-RU" sz="1800" dirty="0" err="1" smtClean="0"/>
              <a:t>УРсО</a:t>
            </a:r>
            <a:r>
              <a:rPr lang="ru-RU" sz="1800" dirty="0" smtClean="0"/>
              <a:t> разработан сценарий мероприятия.</a:t>
            </a:r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/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800" dirty="0" smtClean="0">
              <a:latin typeface="Arial Narrow" pitchFamily="34" charset="0"/>
            </a:endParaRPr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400" b="1" dirty="0" smtClean="0"/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ru-RU" sz="1300" dirty="0">
              <a:latin typeface="Arial Narrow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5576" y="1484784"/>
            <a:ext cx="8208912" cy="360040"/>
          </a:xfrm>
          <a:prstGeom prst="roundRect">
            <a:avLst>
              <a:gd name="adj" fmla="val 10421"/>
            </a:avLst>
          </a:prstGeom>
          <a:gradFill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В зале Торжеств Дворца Металлургов присутствовало около 100 человек</a:t>
            </a:r>
            <a:endParaRPr lang="ru-RU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7584" y="1988840"/>
            <a:ext cx="8064896" cy="360040"/>
          </a:xfrm>
          <a:prstGeom prst="roundRect">
            <a:avLst>
              <a:gd name="adj" fmla="val 10421"/>
            </a:avLst>
          </a:prstGeom>
          <a:gradFill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В рамках подготовки в июле-августе:</a:t>
            </a:r>
          </a:p>
        </p:txBody>
      </p:sp>
      <p:pic>
        <p:nvPicPr>
          <p:cNvPr id="37892" name="Picture 4" descr="D:\Мои документы\ОБЩЕСТВЕННАЯ РАБОТА _2016\ГОС\ЗАСЕДАНИЯ 2016-2017\15_ГОС_отчетно-перевыборный_\ФОТО\10 лет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72" y="4581128"/>
            <a:ext cx="8388424" cy="20816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243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84368" y="6608385"/>
            <a:ext cx="1259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BE67EEE-0DD9-457B-9F01-88854EE6C682}" type="slidenum">
              <a:rPr lang="ru-RU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11</a:t>
            </a:fld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6792" y="465872"/>
            <a:ext cx="8352283" cy="18000"/>
          </a:xfrm>
          <a:prstGeom prst="rect">
            <a:avLst/>
          </a:prstGeom>
          <a:gradFill>
            <a:gsLst>
              <a:gs pos="45000">
                <a:srgbClr val="C82222"/>
              </a:gs>
              <a:gs pos="0">
                <a:schemeClr val="bg1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4213" y="115888"/>
            <a:ext cx="8424862" cy="348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Итоги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работы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ГОС  2016 год </a:t>
            </a:r>
            <a:endParaRPr lang="ru-RU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620688"/>
            <a:ext cx="784609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dirty="0" smtClean="0">
                <a:solidFill>
                  <a:srgbClr val="C00000"/>
                </a:solidFill>
                <a:latin typeface="Calibri" pitchFamily="34" charset="0"/>
              </a:rPr>
              <a:t>В 2016 году </a:t>
            </a:r>
            <a:r>
              <a:rPr lang="ru-RU" sz="1700" b="1" dirty="0">
                <a:solidFill>
                  <a:srgbClr val="C00000"/>
                </a:solidFill>
                <a:latin typeface="Calibri" pitchFamily="34" charset="0"/>
              </a:rPr>
              <a:t>Городским общественным советом </a:t>
            </a:r>
            <a:r>
              <a:rPr lang="ru-RU" sz="1700" b="1" dirty="0" smtClean="0">
                <a:solidFill>
                  <a:srgbClr val="C00000"/>
                </a:solidFill>
                <a:latin typeface="Calibri" pitchFamily="34" charset="0"/>
              </a:rPr>
              <a:t>проведено:</a:t>
            </a:r>
            <a:endParaRPr lang="ru-RU" sz="1700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899592" y="908720"/>
            <a:ext cx="8136904" cy="2664296"/>
            <a:chOff x="827584" y="980728"/>
            <a:chExt cx="8136904" cy="266429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827584" y="980728"/>
              <a:ext cx="8136904" cy="720080"/>
            </a:xfrm>
            <a:prstGeom prst="roundRect">
              <a:avLst>
                <a:gd name="adj" fmla="val 10421"/>
              </a:avLst>
            </a:prstGeom>
            <a:gradFill>
              <a:gsLst>
                <a:gs pos="50000">
                  <a:schemeClr val="bg1"/>
                </a:gs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 Narrow" pitchFamily="34" charset="0"/>
                </a:rPr>
                <a:t>4 расширенных заседания; 4 заседания Президиума, 2 раза в месяц проходили заседания Актива. Актив работал и летом. Было организовано 3 выездных заседания. 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827584" y="1916832"/>
              <a:ext cx="8136904" cy="720080"/>
            </a:xfrm>
            <a:prstGeom prst="roundRect">
              <a:avLst>
                <a:gd name="adj" fmla="val 10421"/>
              </a:avLst>
            </a:prstGeom>
            <a:gradFill>
              <a:gsLst>
                <a:gs pos="50000">
                  <a:schemeClr val="bg1"/>
                </a:gs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 Narrow" pitchFamily="34" charset="0"/>
                </a:rPr>
                <a:t>О ГОС писала газета «Речь», репортажи в новостях были на канале 12 и на городском сайте </a:t>
              </a:r>
              <a:r>
                <a:rPr lang="ru-RU" dirty="0" err="1" smtClean="0">
                  <a:solidFill>
                    <a:srgbClr val="002060"/>
                  </a:solidFill>
                  <a:latin typeface="Arial Narrow" pitchFamily="34" charset="0"/>
                </a:rPr>
                <a:t>Черинфо</a:t>
              </a:r>
              <a:r>
                <a:rPr lang="ru-RU" dirty="0" smtClean="0">
                  <a:solidFill>
                    <a:srgbClr val="002060"/>
                  </a:solidFill>
                  <a:latin typeface="Arial Narrow" pitchFamily="34" charset="0"/>
                </a:rPr>
                <a:t>. На канале Провинция вышла  передача «Серьезный разговор».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827584" y="2924944"/>
              <a:ext cx="8136904" cy="720080"/>
            </a:xfrm>
            <a:prstGeom prst="roundRect">
              <a:avLst>
                <a:gd name="adj" fmla="val 10421"/>
              </a:avLst>
            </a:prstGeom>
            <a:gradFill>
              <a:gsLst>
                <a:gs pos="50000">
                  <a:schemeClr val="bg1"/>
                </a:gs>
                <a:gs pos="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dirty="0" smtClean="0">
                  <a:solidFill>
                    <a:srgbClr val="002060"/>
                  </a:solidFill>
                  <a:latin typeface="Arial Narrow" pitchFamily="34" charset="0"/>
                </a:rPr>
                <a:t>В социальной сети </a:t>
              </a:r>
              <a:r>
                <a:rPr lang="ru-RU" dirty="0" err="1" smtClean="0">
                  <a:solidFill>
                    <a:srgbClr val="002060"/>
                  </a:solidFill>
                  <a:latin typeface="Arial Narrow" pitchFamily="34" charset="0"/>
                </a:rPr>
                <a:t>Вконтакте</a:t>
              </a:r>
              <a:r>
                <a:rPr lang="ru-RU" dirty="0" smtClean="0">
                  <a:solidFill>
                    <a:srgbClr val="002060"/>
                  </a:solidFill>
                  <a:latin typeface="Arial Narrow" pitchFamily="34" charset="0"/>
                </a:rPr>
                <a:t> мы открыли свою группу Городской общественный совет.</a:t>
              </a:r>
            </a:p>
          </p:txBody>
        </p:sp>
      </p:grpSp>
      <p:pic>
        <p:nvPicPr>
          <p:cNvPr id="2051" name="Picture 3" descr="D:\Мои документы\ОБЩЕСТВЕННАЯ РАБОТА _2016\ГОС\ЗАСЕДАНИЯ 2016-2017\15_ГОС_отчетно-перевыборный_\ФОТО\10 лет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69243"/>
            <a:ext cx="8424936" cy="2114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7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84368" y="6608385"/>
            <a:ext cx="1259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BE67EEE-0DD9-457B-9F01-88854EE6C682}" type="slidenum">
              <a:rPr lang="ru-RU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12</a:t>
            </a:fld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6792" y="465872"/>
            <a:ext cx="8352283" cy="18000"/>
          </a:xfrm>
          <a:prstGeom prst="rect">
            <a:avLst/>
          </a:prstGeom>
          <a:gradFill>
            <a:gsLst>
              <a:gs pos="45000">
                <a:srgbClr val="C82222"/>
              </a:gs>
              <a:gs pos="0">
                <a:schemeClr val="bg1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4213" y="115888"/>
            <a:ext cx="8424862" cy="348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Итоги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работы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ГОС</a:t>
            </a:r>
            <a:endParaRPr lang="ru-RU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204000" y="548680"/>
            <a:ext cx="2628528" cy="6066530"/>
            <a:chOff x="6204000" y="548680"/>
            <a:chExt cx="2628528" cy="6066530"/>
          </a:xfrm>
        </p:grpSpPr>
        <p:pic>
          <p:nvPicPr>
            <p:cNvPr id="39938" name="Picture 2" descr="D:\Мои документы\ОБЩЕСТВЕННАЯ РАБОТА _2016\ГОС\ЗАСЕДАНИЯ 2016-2017\15_ГОС_отчетно-перевыборный_\ФОТО\Премия 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04000" y="2636912"/>
              <a:ext cx="2616472" cy="1962222"/>
            </a:xfrm>
            <a:prstGeom prst="rect">
              <a:avLst/>
            </a:prstGeom>
            <a:noFill/>
          </p:spPr>
        </p:pic>
        <p:pic>
          <p:nvPicPr>
            <p:cNvPr id="39939" name="Picture 3" descr="D:\Мои документы\ОБЩЕСТВЕННАЯ РАБОТА _2016\ГОС\ЗАСЕДАНИЯ 2016-2017\15_ГОС_отчетно-перевыборный_\ФОТО\Премия вместе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04196" y="4653136"/>
              <a:ext cx="2616276" cy="1962074"/>
            </a:xfrm>
            <a:prstGeom prst="rect">
              <a:avLst/>
            </a:prstGeom>
            <a:noFill/>
          </p:spPr>
        </p:pic>
        <p:pic>
          <p:nvPicPr>
            <p:cNvPr id="39940" name="Picture 4" descr="D:\Мои документы\ОБЩЕСТВЕННАЯ РАБОТА _2016\ГОС\ЗАСЕДАНИЯ 2016-2017\15_ГОС_отчетно-перевыборный_\ФОТО\Премия 2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548680"/>
              <a:ext cx="2604344" cy="1953125"/>
            </a:xfrm>
            <a:prstGeom prst="rect">
              <a:avLst/>
            </a:prstGeom>
            <a:noFill/>
          </p:spPr>
        </p:pic>
      </p:grpSp>
      <p:pic>
        <p:nvPicPr>
          <p:cNvPr id="11" name="Picture 2" descr="D:\Мои документы\ОБЩЕСТВЕННАЯ РАБОТА _2016\ГОС\ЛОГОТИП ГОС\Логотип ГОС_окончателный вариан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908720"/>
            <a:ext cx="1612585" cy="127002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971600" y="2636912"/>
            <a:ext cx="496855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latin typeface="Arial Narrow" pitchFamily="34" charset="0"/>
              </a:rPr>
              <a:t>Совет </a:t>
            </a:r>
            <a:r>
              <a:rPr lang="ru-RU" sz="1600" dirty="0">
                <a:latin typeface="Arial Narrow" pitchFamily="34" charset="0"/>
              </a:rPr>
              <a:t>активно участвует в реализации профильных положений Устава города, в различных городских программах («Здоровый город», «Чистый город», «Открытый муниципалитет», молодежной политики, развития городской культуры, реформы ЖКХ, по борьбе с коррупцией, развитию малого и среднего </a:t>
            </a:r>
            <a:r>
              <a:rPr lang="ru-RU" sz="1600" dirty="0" smtClean="0">
                <a:latin typeface="Arial Narrow" pitchFamily="34" charset="0"/>
              </a:rPr>
              <a:t>предпринимательства и </a:t>
            </a:r>
            <a:r>
              <a:rPr lang="ru-RU" sz="1600" dirty="0">
                <a:latin typeface="Arial Narrow" pitchFamily="34" charset="0"/>
              </a:rPr>
              <a:t>др.). </a:t>
            </a:r>
          </a:p>
          <a:p>
            <a:pPr indent="432000"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Arial Narrow" pitchFamily="34" charset="0"/>
              </a:rPr>
              <a:t>Активная работа ГОС способствует конструктивному диалогу с органами местного самоуправления и принятию взвешенных управленческих решений администрацией города. Развитие актуальной и действенной системы взаимодействия органов городской власти и городского сообщества является основой практики гражданского участия в развитии города.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692696"/>
            <a:ext cx="3672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Arial Narrow" pitchFamily="34" charset="0"/>
              </a:rPr>
              <a:t>Главным результатом проделанной работы городского общественного совета  является </a:t>
            </a:r>
            <a:r>
              <a:rPr lang="ru-RU" sz="1600" dirty="0" smtClean="0">
                <a:latin typeface="Arial Narrow" pitchFamily="34" charset="0"/>
              </a:rPr>
              <a:t>тесное взаимодействия </a:t>
            </a:r>
            <a:r>
              <a:rPr lang="ru-RU" sz="1600" dirty="0">
                <a:latin typeface="Arial Narrow" pitchFamily="34" charset="0"/>
              </a:rPr>
              <a:t>городской общественности с органами местного самоуправления, реальное включение общественных лидеров в общественно-политический процесс. </a:t>
            </a:r>
          </a:p>
        </p:txBody>
      </p:sp>
    </p:spTree>
    <p:extLst>
      <p:ext uri="{BB962C8B-B14F-4D97-AF65-F5344CB8AC3E}">
        <p14:creationId xmlns="" xmlns:p14="http://schemas.microsoft.com/office/powerpoint/2010/main" val="1057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801357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38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8675688" y="6577013"/>
            <a:ext cx="468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FA43964-7AED-4AB5-8CD9-69AD5815E311}" type="slidenum">
              <a:rPr lang="ru-RU" sz="1400" b="1" smtClean="0">
                <a:solidFill>
                  <a:srgbClr val="FFFFFF"/>
                </a:solidFill>
                <a:latin typeface="Arial Narrow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1400" b="1" smtClean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4213" y="115888"/>
            <a:ext cx="8424862" cy="3659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Городской общественный совет</a:t>
            </a:r>
            <a:endParaRPr lang="ru-RU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980728"/>
            <a:ext cx="3600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ГОС</a:t>
            </a:r>
            <a:r>
              <a:rPr lang="ru-RU" dirty="0" smtClean="0"/>
              <a:t> – это ключевое звено взаимодействия общественности г. Череповца</a:t>
            </a:r>
          </a:p>
          <a:p>
            <a:r>
              <a:rPr lang="ru-RU" dirty="0" smtClean="0"/>
              <a:t>с органами городского самоуправления.</a:t>
            </a:r>
          </a:p>
          <a:p>
            <a:pPr algn="just"/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ГОС</a:t>
            </a:r>
            <a:r>
              <a:rPr lang="ru-RU" dirty="0" smtClean="0"/>
              <a:t>   работает в тесном взаимодействии с управлением по работе с общественностью.</a:t>
            </a:r>
          </a:p>
          <a:p>
            <a:pPr algn="just"/>
            <a:endParaRPr lang="ru-RU" dirty="0" smtClean="0"/>
          </a:p>
          <a:p>
            <a:r>
              <a:rPr lang="ru-RU" b="1" dirty="0" smtClean="0"/>
              <a:t>ГОС</a:t>
            </a:r>
            <a:r>
              <a:rPr lang="ru-RU" dirty="0" smtClean="0"/>
              <a:t> создан Постановлением мэра города в 2006 году. </a:t>
            </a:r>
          </a:p>
          <a:p>
            <a:endParaRPr lang="ru-RU" b="1" dirty="0" smtClean="0"/>
          </a:p>
          <a:p>
            <a:r>
              <a:rPr lang="ru-RU" b="1" dirty="0" smtClean="0"/>
              <a:t>ГОС</a:t>
            </a:r>
            <a:r>
              <a:rPr lang="ru-RU" dirty="0" smtClean="0"/>
              <a:t> создан по инициативе группы руководителей общественных организаций города и управления по работе с общественностью.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4213" y="465872"/>
            <a:ext cx="8352283" cy="18000"/>
          </a:xfrm>
          <a:prstGeom prst="rect">
            <a:avLst/>
          </a:prstGeom>
          <a:gradFill>
            <a:gsLst>
              <a:gs pos="45000">
                <a:srgbClr val="C82222"/>
              </a:gs>
              <a:gs pos="0">
                <a:schemeClr val="bg1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884368" y="6608385"/>
            <a:ext cx="1259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BE67EEE-0DD9-457B-9F01-88854EE6C682}" type="slidenum">
              <a:rPr lang="ru-RU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2</a:t>
            </a:fld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11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/>
          <p:cNvSpPr txBox="1">
            <a:spLocks noChangeArrowheads="1"/>
          </p:cNvSpPr>
          <p:nvPr/>
        </p:nvSpPr>
        <p:spPr bwMode="auto">
          <a:xfrm>
            <a:off x="8675688" y="6577013"/>
            <a:ext cx="468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6D6EBE0-F1C4-463C-A2E6-FA2A53BF0CD0}" type="slidenum">
              <a:rPr lang="ru-RU" sz="1400" b="1">
                <a:solidFill>
                  <a:schemeClr val="bg1"/>
                </a:solidFill>
                <a:latin typeface="Arial Narrow" pitchFamily="34" charset="0"/>
              </a:rPr>
              <a:pPr algn="r" eaLnBrk="1" hangingPunct="1"/>
              <a:t>3</a:t>
            </a:fld>
            <a:endParaRPr lang="ru-RU" sz="14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1904" y="800752"/>
            <a:ext cx="8097940" cy="396000"/>
          </a:xfrm>
          <a:prstGeom prst="roundRect">
            <a:avLst>
              <a:gd name="adj" fmla="val 10421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>
              <a:defRPr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Консолидация </a:t>
            </a:r>
            <a:r>
              <a:rPr lang="ru-RU" dirty="0" smtClean="0">
                <a:latin typeface="Arial Narrow" pitchFamily="34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городского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сообщества 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84368" y="6608385"/>
            <a:ext cx="1259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BE67EEE-0DD9-457B-9F01-88854EE6C682}" type="slidenum">
              <a:rPr lang="ru-RU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3</a:t>
            </a:fld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4213" y="115888"/>
            <a:ext cx="8424862" cy="6224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Целями и задачами деятельности</a:t>
            </a:r>
          </a:p>
          <a:p>
            <a:pPr algn="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Городского общественного совета являются: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4213" y="674696"/>
            <a:ext cx="8352283" cy="18000"/>
          </a:xfrm>
          <a:prstGeom prst="rect">
            <a:avLst/>
          </a:prstGeom>
          <a:gradFill>
            <a:gsLst>
              <a:gs pos="45000">
                <a:srgbClr val="C82222"/>
              </a:gs>
              <a:gs pos="0">
                <a:schemeClr val="bg1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11904" y="1304808"/>
            <a:ext cx="8097940" cy="396000"/>
          </a:xfrm>
          <a:prstGeom prst="roundRect">
            <a:avLst>
              <a:gd name="adj" fmla="val 10421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>
              <a:defRPr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Развитие гражданской активности горожан и общественных объединений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11904" y="1880872"/>
            <a:ext cx="8097940" cy="396000"/>
          </a:xfrm>
          <a:prstGeom prst="roundRect">
            <a:avLst>
              <a:gd name="adj" fmla="val 10421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>
              <a:defRPr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Поддержка общественных инициатив, социально значимых программ и проектов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11904" y="2492897"/>
            <a:ext cx="8097940" cy="648071"/>
          </a:xfrm>
          <a:prstGeom prst="roundRect">
            <a:avLst>
              <a:gd name="adj" fmla="val 10421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>
              <a:defRPr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Расширение форм взаимодействия органов городского самоуправления с городским сообществом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11904" y="3356992"/>
            <a:ext cx="8097940" cy="1008112"/>
          </a:xfrm>
          <a:prstGeom prst="roundRect">
            <a:avLst>
              <a:gd name="adj" fmla="val 10421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>
              <a:defRPr/>
            </a:pPr>
            <a:r>
              <a:rPr lang="ru-RU" dirty="0">
                <a:solidFill>
                  <a:schemeClr val="tx1"/>
                </a:solidFill>
                <a:latin typeface="Arial Narrow" pitchFamily="34" charset="0"/>
              </a:rPr>
              <a:t>Содействие повышению активности и развитию лидерского участия общественности города в вопросах общественно-политической, социально-экономической и культурной жизни 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города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11904" y="4581128"/>
            <a:ext cx="8097940" cy="792088"/>
          </a:xfrm>
          <a:prstGeom prst="roundRect">
            <a:avLst>
              <a:gd name="adj" fmla="val 10421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>
              <a:defRPr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Развитие </a:t>
            </a:r>
            <a:r>
              <a:rPr lang="ru-RU" dirty="0">
                <a:solidFill>
                  <a:schemeClr val="tx1"/>
                </a:solidFill>
                <a:latin typeface="Arial Narrow" pitchFamily="34" charset="0"/>
              </a:rPr>
              <a:t>общественных 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инициатив направленных </a:t>
            </a:r>
            <a:r>
              <a:rPr lang="ru-RU" dirty="0">
                <a:solidFill>
                  <a:schemeClr val="tx1"/>
                </a:solidFill>
                <a:latin typeface="Arial Narrow" pitchFamily="34" charset="0"/>
              </a:rPr>
              <a:t>на поддержание гражданского мира и согласия в городском сообществе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11904" y="5609571"/>
            <a:ext cx="8097940" cy="699749"/>
          </a:xfrm>
          <a:prstGeom prst="roundRect">
            <a:avLst>
              <a:gd name="adj" fmla="val 10421"/>
            </a:avLst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>
              <a:defRPr/>
            </a:pP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Развитие </a:t>
            </a:r>
            <a:r>
              <a:rPr lang="ru-RU" dirty="0">
                <a:solidFill>
                  <a:schemeClr val="tx1"/>
                </a:solidFill>
                <a:latin typeface="Arial Narrow" pitchFamily="34" charset="0"/>
              </a:rPr>
              <a:t>взаимодействия с городским бизнес-сообществом, выработка предложений по развитию в городе благотворительности и меценатства</a:t>
            </a: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862163" y="872744"/>
            <a:ext cx="253393" cy="25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1</a:t>
            </a:r>
            <a:endParaRPr lang="ru-RU" sz="1600" b="1" dirty="0"/>
          </a:p>
        </p:txBody>
      </p:sp>
      <p:sp>
        <p:nvSpPr>
          <p:cNvPr id="23" name="Овал 22"/>
          <p:cNvSpPr>
            <a:spLocks noChangeAspect="1"/>
          </p:cNvSpPr>
          <p:nvPr/>
        </p:nvSpPr>
        <p:spPr>
          <a:xfrm>
            <a:off x="862163" y="1376800"/>
            <a:ext cx="253393" cy="25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2</a:t>
            </a:r>
            <a:endParaRPr lang="ru-RU" sz="1600" b="1" dirty="0"/>
          </a:p>
        </p:txBody>
      </p:sp>
      <p:sp>
        <p:nvSpPr>
          <p:cNvPr id="32" name="Овал 31"/>
          <p:cNvSpPr>
            <a:spLocks noChangeAspect="1"/>
          </p:cNvSpPr>
          <p:nvPr/>
        </p:nvSpPr>
        <p:spPr>
          <a:xfrm>
            <a:off x="862163" y="1952864"/>
            <a:ext cx="253393" cy="25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3</a:t>
            </a:r>
            <a:endParaRPr lang="ru-RU" sz="1600" b="1" dirty="0"/>
          </a:p>
        </p:txBody>
      </p:sp>
      <p:sp>
        <p:nvSpPr>
          <p:cNvPr id="34" name="Овал 33"/>
          <p:cNvSpPr>
            <a:spLocks noChangeAspect="1"/>
          </p:cNvSpPr>
          <p:nvPr/>
        </p:nvSpPr>
        <p:spPr>
          <a:xfrm>
            <a:off x="862163" y="2600936"/>
            <a:ext cx="253393" cy="25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4</a:t>
            </a:r>
            <a:endParaRPr lang="ru-RU" sz="1600" b="1" dirty="0"/>
          </a:p>
        </p:txBody>
      </p:sp>
      <p:sp>
        <p:nvSpPr>
          <p:cNvPr id="36" name="Овал 35"/>
          <p:cNvSpPr>
            <a:spLocks noChangeAspect="1"/>
          </p:cNvSpPr>
          <p:nvPr/>
        </p:nvSpPr>
        <p:spPr>
          <a:xfrm>
            <a:off x="862163" y="3609048"/>
            <a:ext cx="253393" cy="25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5</a:t>
            </a:r>
            <a:endParaRPr lang="ru-RU" sz="1600" b="1" dirty="0"/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862163" y="4833184"/>
            <a:ext cx="253393" cy="25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6</a:t>
            </a:r>
            <a:endParaRPr lang="ru-RU" sz="1600" b="1" dirty="0"/>
          </a:p>
        </p:txBody>
      </p:sp>
      <p:sp>
        <p:nvSpPr>
          <p:cNvPr id="48" name="Овал 47"/>
          <p:cNvSpPr>
            <a:spLocks noChangeAspect="1"/>
          </p:cNvSpPr>
          <p:nvPr/>
        </p:nvSpPr>
        <p:spPr>
          <a:xfrm>
            <a:off x="862163" y="5841296"/>
            <a:ext cx="253393" cy="25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7</a:t>
            </a: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33797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348" y="692696"/>
            <a:ext cx="7614592" cy="583264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/>
              <a:t>ГОС работал на основе нормативных документов: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7200" dirty="0" smtClean="0"/>
              <a:t>Постановления  мэрии от 30.12.2014 № 7158 «О городском общественном совете», в котором определены статус, организационные основы, цели деятельности и порядок формирования городского общественного совета, количество членов (40 человек).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 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7200" dirty="0" smtClean="0"/>
              <a:t>Постановления мэрии от 30.12.2014 № 7159 «Об утверждении Положения и состава комиссии по формированию городского общественного совета»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7200" dirty="0" smtClean="0"/>
              <a:t>Распоряжения мэрии от 05.03.2015 № 108-р «Об утверждении состава городского общественного совета»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2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/>
              <a:t>В ГОС входят представители только общественных объединений: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7200" dirty="0" smtClean="0"/>
              <a:t> </a:t>
            </a:r>
            <a:r>
              <a:rPr lang="ru-RU" sz="7200" dirty="0" smtClean="0"/>
              <a:t>На март 2015 года - 33 чел., из них 8 организаций было представлено   2 кандидатами  («Общество слепых, «Боевое братство», «Дети войны», Ассоциация врачей Череповца, «Союз мальчишек и девчонок», «Союз женщин Череповца», Молодежный парламент, «Дорога к дому»). 13 членов ранее входили в состав ГОС.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7200" dirty="0" smtClean="0"/>
              <a:t> На апрель 2017 года – 36 чел. Стали членами еще 3 организации: «Социальный проект»; «Будущее есть!»; ТОС «Индустриальный».</a:t>
            </a:r>
          </a:p>
          <a:p>
            <a:pPr marL="18000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7200" dirty="0" smtClean="0"/>
          </a:p>
          <a:p>
            <a:pPr marL="18000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500" dirty="0" smtClean="0"/>
          </a:p>
          <a:p>
            <a:pPr marL="18000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500" dirty="0" smtClean="0"/>
          </a:p>
          <a:p>
            <a:pPr marL="18000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400" dirty="0" smtClean="0"/>
          </a:p>
          <a:p>
            <a:pPr marL="18000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400" dirty="0" smtClean="0"/>
          </a:p>
          <a:p>
            <a:pPr marL="180000" indent="0" algn="just">
              <a:lnSpc>
                <a:spcPct val="120000"/>
              </a:lnSpc>
              <a:spcBef>
                <a:spcPts val="0"/>
              </a:spcBef>
            </a:pPr>
            <a:endParaRPr lang="ru-RU" sz="3300" dirty="0" smtClean="0"/>
          </a:p>
          <a:p>
            <a:pPr marL="18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4368" y="6608385"/>
            <a:ext cx="1259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BE67EEE-0DD9-457B-9F01-88854EE6C682}" type="slidenum">
              <a:rPr lang="ru-RU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4</a:t>
            </a:fld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213" y="115888"/>
            <a:ext cx="8424862" cy="3659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 smtClean="0">
                <a:solidFill>
                  <a:srgbClr val="C00000"/>
                </a:solidFill>
                <a:latin typeface="Calibri" pitchFamily="34" charset="0"/>
              </a:rPr>
              <a:t>Нормативные документы. Состав городского общественного совета</a:t>
            </a:r>
            <a:endParaRPr lang="ru-RU" sz="21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6792" y="465872"/>
            <a:ext cx="8352283" cy="18000"/>
          </a:xfrm>
          <a:prstGeom prst="rect">
            <a:avLst/>
          </a:prstGeom>
          <a:gradFill>
            <a:gsLst>
              <a:gs pos="45000">
                <a:srgbClr val="C82222"/>
              </a:gs>
              <a:gs pos="0">
                <a:schemeClr val="bg1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58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84368" y="6608385"/>
            <a:ext cx="1259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BE67EEE-0DD9-457B-9F01-88854EE6C682}" type="slidenum">
              <a:rPr lang="ru-RU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5</a:t>
            </a:fld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4213" y="115888"/>
            <a:ext cx="8424862" cy="348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>
                <a:solidFill>
                  <a:srgbClr val="C00000"/>
                </a:solidFill>
                <a:latin typeface="Calibri" pitchFamily="34" charset="0"/>
              </a:rPr>
              <a:t>Итоги работы </a:t>
            </a:r>
            <a:r>
              <a:rPr lang="ru-RU" sz="2100" b="1" dirty="0" smtClean="0">
                <a:solidFill>
                  <a:srgbClr val="C00000"/>
                </a:solidFill>
                <a:latin typeface="Calibri" pitchFamily="34" charset="0"/>
              </a:rPr>
              <a:t>ГОС </a:t>
            </a:r>
            <a:r>
              <a:rPr lang="ru-RU" sz="2100" b="1" dirty="0">
                <a:solidFill>
                  <a:srgbClr val="C00000"/>
                </a:solidFill>
                <a:latin typeface="Calibri" pitchFamily="34" charset="0"/>
              </a:rPr>
              <a:t>за </a:t>
            </a:r>
            <a:r>
              <a:rPr lang="ru-RU" sz="2100" b="1" dirty="0" smtClean="0">
                <a:solidFill>
                  <a:srgbClr val="C00000"/>
                </a:solidFill>
                <a:latin typeface="Calibri" pitchFamily="34" charset="0"/>
              </a:rPr>
              <a:t>2015 </a:t>
            </a:r>
            <a:r>
              <a:rPr lang="ru-RU" sz="2100" b="1" dirty="0">
                <a:solidFill>
                  <a:srgbClr val="C00000"/>
                </a:solidFill>
                <a:latin typeface="Calibri" pitchFamily="34" charset="0"/>
              </a:rPr>
              <a:t>год</a:t>
            </a:r>
            <a:endParaRPr lang="ru-RU" sz="21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6792" y="465872"/>
            <a:ext cx="8352283" cy="18000"/>
          </a:xfrm>
          <a:prstGeom prst="rect">
            <a:avLst/>
          </a:prstGeom>
          <a:gradFill>
            <a:gsLst>
              <a:gs pos="45000">
                <a:srgbClr val="C82222"/>
              </a:gs>
              <a:gs pos="0">
                <a:schemeClr val="bg1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55576" y="1700808"/>
            <a:ext cx="8196933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libri" pitchFamily="34" charset="0"/>
              </a:rPr>
              <a:t>НА ЗАСЕДАНИЯХ ГОС ПОДНИМАЛИСЬ НАИБОЛЕЕ АКТУАЛЬНЫЕ ПРОБЛЕМЫ: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800" dirty="0" smtClean="0"/>
              <a:t> </a:t>
            </a:r>
            <a:r>
              <a:rPr lang="ru-RU" sz="1800" dirty="0" smtClean="0">
                <a:latin typeface="Arial Narrow" pitchFamily="34" charset="0"/>
              </a:rPr>
              <a:t>Социально-экономическое положение  Череповца;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800" dirty="0" smtClean="0">
                <a:latin typeface="Arial Narrow" pitchFamily="34" charset="0"/>
              </a:rPr>
              <a:t> Обеспечение города доброкачественной питьевой водой;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800" dirty="0" smtClean="0">
                <a:latin typeface="Arial Narrow" pitchFamily="34" charset="0"/>
              </a:rPr>
              <a:t> Вопросы молодежной политики;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800" dirty="0" smtClean="0">
                <a:latin typeface="Arial Narrow" pitchFamily="34" charset="0"/>
              </a:rPr>
              <a:t>Вопрос о проекте «</a:t>
            </a:r>
            <a:r>
              <a:rPr lang="ru-RU" sz="1800" dirty="0" err="1" smtClean="0">
                <a:latin typeface="Arial Narrow" pitchFamily="34" charset="0"/>
              </a:rPr>
              <a:t>Госуслуги</a:t>
            </a:r>
            <a:r>
              <a:rPr lang="ru-RU" sz="1800" dirty="0" smtClean="0">
                <a:latin typeface="Arial Narrow" pitchFamily="34" charset="0"/>
              </a:rPr>
              <a:t>: Ваша оценка»;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800" dirty="0" smtClean="0">
                <a:latin typeface="Arial Narrow" pitchFamily="34" charset="0"/>
              </a:rPr>
              <a:t> Планы города по развитию социального бизнеса и социально ориентированных НКО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/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800" dirty="0" smtClean="0">
              <a:latin typeface="Arial Narrow" pitchFamily="34" charset="0"/>
            </a:endParaRPr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400" b="1" dirty="0" smtClean="0"/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ru-RU" sz="1300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620688"/>
            <a:ext cx="784609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dirty="0" smtClean="0">
                <a:solidFill>
                  <a:srgbClr val="C00000"/>
                </a:solidFill>
                <a:latin typeface="Calibri" pitchFamily="34" charset="0"/>
              </a:rPr>
              <a:t>С апреля по декабрь 2015 года </a:t>
            </a:r>
            <a:r>
              <a:rPr lang="ru-RU" sz="1700" b="1" dirty="0">
                <a:solidFill>
                  <a:srgbClr val="C00000"/>
                </a:solidFill>
                <a:latin typeface="Calibri" pitchFamily="34" charset="0"/>
              </a:rPr>
              <a:t>Городским общественным советом </a:t>
            </a:r>
            <a:r>
              <a:rPr lang="ru-RU" sz="1700" b="1" dirty="0" smtClean="0">
                <a:solidFill>
                  <a:srgbClr val="C00000"/>
                </a:solidFill>
                <a:latin typeface="Calibri" pitchFamily="34" charset="0"/>
              </a:rPr>
              <a:t>проведено:</a:t>
            </a:r>
            <a:endParaRPr lang="ru-RU" sz="17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584" y="980728"/>
            <a:ext cx="7839380" cy="648072"/>
          </a:xfrm>
          <a:prstGeom prst="roundRect">
            <a:avLst>
              <a:gd name="adj" fmla="val 10421"/>
            </a:avLst>
          </a:prstGeom>
          <a:gradFill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4988">
              <a:defRPr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4 расширенных заседания; 2  заседания Президиума, 2 раза в месяц проходили заседания Актива. Было организовано 2 выездных заседания. </a:t>
            </a:r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914887" y="1124744"/>
            <a:ext cx="242158" cy="25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1</a:t>
            </a:r>
            <a:endParaRPr lang="ru-RU" sz="1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9592" y="3861048"/>
            <a:ext cx="7983396" cy="648072"/>
          </a:xfrm>
          <a:prstGeom prst="roundRect">
            <a:avLst>
              <a:gd name="adj" fmla="val 10421"/>
            </a:avLst>
          </a:prstGeom>
          <a:gradFill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4988">
              <a:defRPr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Члены ГОС принимали активное участие  в публичных слушаниях, субботниках, городских  массовых мероприятиях.</a:t>
            </a:r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>
            <a:off x="1017474" y="4005064"/>
            <a:ext cx="242158" cy="25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2</a:t>
            </a:r>
            <a:endParaRPr lang="ru-RU" sz="1600" b="1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755576" y="4581128"/>
            <a:ext cx="8196933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Продолжена  работа по реализации Федерального закона № 212-ФЗ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«Об основах общественного контроля в Российской Федерации» (от 21 июля 2014 г.)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>
                <a:latin typeface="Arial Narrow" pitchFamily="34" charset="0"/>
              </a:rPr>
              <a:t>Составлен Перечень рабочих групп, общественных формирований групп, советов, комиссии на октябрь 2015 год,   на 36 листах (</a:t>
            </a:r>
            <a:r>
              <a:rPr lang="ru-RU" sz="1600" dirty="0" smtClean="0"/>
              <a:t>ревизия общественных форм в сфере мэрии)</a:t>
            </a:r>
            <a:endParaRPr lang="ru-RU" sz="1600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>
                <a:latin typeface="Arial Narrow" pitchFamily="34" charset="0"/>
              </a:rPr>
              <a:t>В сентябре 2015 г. актив ГОС встретился с заместителем начальника Департамента внутренней политики Вологодской области Куликовой А.С. по вопросу реализации ФЗ об общественном контроле.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/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800" dirty="0" smtClean="0">
              <a:latin typeface="Arial Narrow" pitchFamily="34" charset="0"/>
            </a:endParaRPr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400" b="1" dirty="0" smtClean="0"/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ru-RU" sz="13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43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84368" y="6608385"/>
            <a:ext cx="1259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BE67EEE-0DD9-457B-9F01-88854EE6C682}" type="slidenum">
              <a:rPr lang="ru-RU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6</a:t>
            </a:fld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4213" y="115888"/>
            <a:ext cx="8424862" cy="348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>
                <a:solidFill>
                  <a:srgbClr val="C00000"/>
                </a:solidFill>
                <a:latin typeface="Calibri" pitchFamily="34" charset="0"/>
              </a:rPr>
              <a:t>Итоги работы </a:t>
            </a:r>
            <a:r>
              <a:rPr lang="ru-RU" sz="2100" b="1" dirty="0" smtClean="0">
                <a:solidFill>
                  <a:srgbClr val="C00000"/>
                </a:solidFill>
                <a:latin typeface="Calibri" pitchFamily="34" charset="0"/>
              </a:rPr>
              <a:t>ГОС </a:t>
            </a:r>
            <a:r>
              <a:rPr lang="ru-RU" sz="2100" b="1" dirty="0">
                <a:solidFill>
                  <a:srgbClr val="C00000"/>
                </a:solidFill>
                <a:latin typeface="Calibri" pitchFamily="34" charset="0"/>
              </a:rPr>
              <a:t>за </a:t>
            </a:r>
            <a:r>
              <a:rPr lang="ru-RU" sz="2100" b="1" dirty="0" smtClean="0">
                <a:solidFill>
                  <a:srgbClr val="C00000"/>
                </a:solidFill>
                <a:latin typeface="Calibri" pitchFamily="34" charset="0"/>
              </a:rPr>
              <a:t>2015 </a:t>
            </a:r>
            <a:r>
              <a:rPr lang="ru-RU" sz="2100" b="1" dirty="0">
                <a:solidFill>
                  <a:srgbClr val="C00000"/>
                </a:solidFill>
                <a:latin typeface="Calibri" pitchFamily="34" charset="0"/>
              </a:rPr>
              <a:t>год</a:t>
            </a:r>
            <a:endParaRPr lang="ru-RU" sz="21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6792" y="465872"/>
            <a:ext cx="8352283" cy="18000"/>
          </a:xfrm>
          <a:prstGeom prst="rect">
            <a:avLst/>
          </a:prstGeom>
          <a:gradFill>
            <a:gsLst>
              <a:gs pos="45000">
                <a:srgbClr val="C82222"/>
              </a:gs>
              <a:gs pos="0">
                <a:schemeClr val="bg1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55576" y="1628800"/>
            <a:ext cx="8196933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/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800" dirty="0" smtClean="0">
              <a:latin typeface="Arial Narrow" pitchFamily="34" charset="0"/>
            </a:endParaRPr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400" b="1" dirty="0" smtClean="0"/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ru-RU" sz="1300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548680"/>
            <a:ext cx="7846098" cy="35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2015 ГОД – ГОД  70-ЛЕТИЯ ВЕЛИКОЙ ПОБЕДЫ!</a:t>
            </a:r>
            <a:endParaRPr lang="ru-RU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584" y="836712"/>
            <a:ext cx="8064896" cy="504056"/>
          </a:xfrm>
          <a:prstGeom prst="roundRect">
            <a:avLst>
              <a:gd name="adj" fmla="val 10421"/>
            </a:avLst>
          </a:prstGeom>
          <a:gradFill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4988" algn="ctr">
              <a:defRPr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16 апреля 2015 года прошло расширенное заседание ГОС</a:t>
            </a:r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971600" y="980728"/>
            <a:ext cx="242158" cy="25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1</a:t>
            </a:r>
            <a:endParaRPr lang="ru-RU" sz="1600" b="1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767555" y="1340768"/>
            <a:ext cx="8196933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libri" pitchFamily="34" charset="0"/>
              </a:rPr>
              <a:t>ГЛАВНОЕ МЕРОПРИЯТИЯ ГОРОДСКОГО ОБЩЕСТВЕННОГО СОВЕТА 2015 ГОДА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/>
              <a:t>«Участие общественных организаций в патриотическом воспитании граждан в современных условиях. Мероприятия членов ГОС к празднику 70-летия Победы»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/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800" dirty="0" smtClean="0">
              <a:latin typeface="Arial Narrow" pitchFamily="34" charset="0"/>
            </a:endParaRPr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400" b="1" dirty="0" smtClean="0"/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ru-RU" sz="1300" dirty="0">
              <a:latin typeface="Arial Narrow" pitchFamily="34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55576" y="2780928"/>
            <a:ext cx="8196933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ru-RU" sz="1600" dirty="0" smtClean="0"/>
              <a:t>На заседании выступили представители Городского совета ветеранов, Совета ветеранов комсомола, Совета ветеранов военного училища, Городского родительского совета, «Союза мальчишек и девчонок», организаций «Боевое братство», «Дети войны»,, «Союза женщин города Череповца».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/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800" dirty="0" smtClean="0">
              <a:latin typeface="Arial Narrow" pitchFamily="34" charset="0"/>
            </a:endParaRPr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400" b="1" dirty="0" smtClean="0"/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ru-RU" sz="1300" dirty="0">
              <a:latin typeface="Arial Narrow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5576" y="2348880"/>
            <a:ext cx="8064896" cy="360040"/>
          </a:xfrm>
          <a:prstGeom prst="roundRect">
            <a:avLst>
              <a:gd name="adj" fmla="val 10421"/>
            </a:avLst>
          </a:prstGeom>
          <a:gradFill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4988" algn="ctr">
              <a:defRPr/>
            </a:pP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В заседании ГОС приняли участие: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5576" y="3789040"/>
            <a:ext cx="8064896" cy="576064"/>
          </a:xfrm>
          <a:prstGeom prst="roundRect">
            <a:avLst>
              <a:gd name="adj" fmla="val 10421"/>
            </a:avLst>
          </a:prstGeom>
          <a:gradFill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4988" algn="ctr">
              <a:defRPr/>
            </a:pPr>
            <a:r>
              <a:rPr lang="ru-RU" dirty="0" smtClean="0">
                <a:solidFill>
                  <a:srgbClr val="FF0000"/>
                </a:solidFill>
                <a:latin typeface="Arial Narrow" pitchFamily="34" charset="0"/>
              </a:rPr>
              <a:t>Череповецкая общественность обсудила проблемы патриотического воспитания</a:t>
            </a:r>
          </a:p>
          <a:p>
            <a:pPr marL="534988"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 Narrow" pitchFamily="34" charset="0"/>
              </a:rPr>
              <a:t>Источник: http://cherinfo.ru/news/73523-cerepoveckaa-obsestvennost-obsudila-problemy-patrioticeskogo-vospitania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755576" y="4365104"/>
            <a:ext cx="8196933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ru-RU" sz="1600" dirty="0" smtClean="0"/>
              <a:t>«Мы должны понимать, что патриотическая работа проводится не только в период подготовки к таким знаменательным датам, как 70-летие Победы, она должна быть постоянной, планомерной и актуальной по содержанию</a:t>
            </a:r>
            <a:r>
              <a:rPr lang="ru-RU" sz="1600" smtClean="0"/>
              <a:t>», - подчеркнула </a:t>
            </a:r>
            <a:r>
              <a:rPr lang="ru-RU" sz="1600" dirty="0" smtClean="0"/>
              <a:t>председатель ГОС Валентина  Шаркунова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/>
              <a:t>«Все формы патриотической работы, о которых сегодня шла речь на ГОС, имеют право на жизнь, но главное — это целенаправленное формирование патриотичной городской среды», — подвела итоги обсуждения темы патриотизма заместитель мэра города Елена Авдеева. (Светлана Долгова; дата: 23.04.2015; время: 16:08; просмотры 498; понравилось: 13.</a:t>
            </a:r>
          </a:p>
          <a:p>
            <a:pPr>
              <a:buNone/>
            </a:pPr>
            <a:endParaRPr lang="ru-RU" sz="1800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/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800" dirty="0" smtClean="0">
              <a:latin typeface="Arial Narrow" pitchFamily="34" charset="0"/>
            </a:endParaRPr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None/>
            </a:pPr>
            <a:endParaRPr lang="ru-RU" sz="1400" b="1" dirty="0" smtClean="0"/>
          </a:p>
          <a:p>
            <a:pPr marL="0" indent="3600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ru-RU" sz="1300" dirty="0">
              <a:latin typeface="Arial Narrow" pitchFamily="34" charset="0"/>
            </a:endParaRPr>
          </a:p>
        </p:txBody>
      </p:sp>
      <p:sp>
        <p:nvSpPr>
          <p:cNvPr id="28" name="Овал 27"/>
          <p:cNvSpPr>
            <a:spLocks noChangeAspect="1"/>
          </p:cNvSpPr>
          <p:nvPr/>
        </p:nvSpPr>
        <p:spPr>
          <a:xfrm>
            <a:off x="899592" y="4005064"/>
            <a:ext cx="242158" cy="25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2</a:t>
            </a: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29243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84368" y="6608385"/>
            <a:ext cx="1259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BE67EEE-0DD9-457B-9F01-88854EE6C682}" type="slidenum">
              <a:rPr lang="ru-RU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7</a:t>
            </a:fld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4213" y="115888"/>
            <a:ext cx="8424862" cy="3558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 smtClean="0">
                <a:solidFill>
                  <a:srgbClr val="C00000"/>
                </a:solidFill>
                <a:latin typeface="Calibri" pitchFamily="34" charset="0"/>
              </a:rPr>
              <a:t>Еще больше мероприятий Городского </a:t>
            </a:r>
            <a:r>
              <a:rPr lang="ru-RU" sz="2100" b="1" dirty="0">
                <a:solidFill>
                  <a:srgbClr val="C00000"/>
                </a:solidFill>
                <a:latin typeface="Calibri" pitchFamily="34" charset="0"/>
              </a:rPr>
              <a:t>общественного </a:t>
            </a:r>
            <a:r>
              <a:rPr lang="ru-RU" sz="2100" b="1" dirty="0" smtClean="0">
                <a:solidFill>
                  <a:srgbClr val="C00000"/>
                </a:solidFill>
                <a:latin typeface="Calibri" pitchFamily="34" charset="0"/>
              </a:rPr>
              <a:t>совета</a:t>
            </a:r>
            <a:endParaRPr lang="ru-RU" sz="21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6792" y="465872"/>
            <a:ext cx="8352283" cy="18000"/>
          </a:xfrm>
          <a:prstGeom prst="rect">
            <a:avLst/>
          </a:prstGeom>
          <a:gradFill>
            <a:gsLst>
              <a:gs pos="45000">
                <a:srgbClr val="C82222"/>
              </a:gs>
              <a:gs pos="0">
                <a:schemeClr val="bg1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4211" y="548680"/>
            <a:ext cx="5327950" cy="720080"/>
          </a:xfrm>
          <a:prstGeom prst="roundRect">
            <a:avLst/>
          </a:prstGeom>
          <a:gradFill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rgbClr val="002060"/>
                </a:solidFill>
                <a:latin typeface="Arial Narrow" pitchFamily="34" charset="0"/>
              </a:rPr>
              <a:t>Апрель 2015. Председатель ГОС Шаркунова В.В. приняла участие в собрании Совета муниципальных образований Вологодской области</a:t>
            </a:r>
            <a:endParaRPr lang="ru-RU" sz="15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4211" y="1340768"/>
            <a:ext cx="5327950" cy="720080"/>
          </a:xfrm>
          <a:prstGeom prst="roundRect">
            <a:avLst/>
          </a:prstGeom>
          <a:gradFill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rgbClr val="002060"/>
                </a:solidFill>
                <a:latin typeface="Arial Narrow" pitchFamily="34" charset="0"/>
              </a:rPr>
              <a:t>Октябрь 2015.  Встреча Актива ГОС с мэром города Ю.А.. Кузиным. Обсуждались ключевые направления работы ГОС в контексте «Стратегии развития города до 2022 г.»</a:t>
            </a:r>
            <a:endParaRPr lang="ru-RU" sz="1500" u="sng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4211" y="2132856"/>
            <a:ext cx="5327950" cy="912102"/>
          </a:xfrm>
          <a:prstGeom prst="roundRect">
            <a:avLst/>
          </a:prstGeom>
          <a:gradFill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rgbClr val="002060"/>
                </a:solidFill>
                <a:latin typeface="Arial Narrow" pitchFamily="34" charset="0"/>
              </a:rPr>
              <a:t>Октябрь 2015. Члены ГОС приняли участие в акции Конкурса социальной рекламы «Твое дело».  </a:t>
            </a:r>
            <a:r>
              <a:rPr lang="ru-RU" sz="1500" dirty="0" err="1" smtClean="0">
                <a:solidFill>
                  <a:srgbClr val="002060"/>
                </a:solidFill>
                <a:latin typeface="Arial Narrow" pitchFamily="34" charset="0"/>
              </a:rPr>
              <a:t>Слоган</a:t>
            </a:r>
            <a:r>
              <a:rPr lang="ru-RU" sz="1500" dirty="0" smtClean="0">
                <a:solidFill>
                  <a:srgbClr val="002060"/>
                </a:solidFill>
                <a:latin typeface="Arial Narrow" pitchFamily="34" charset="0"/>
              </a:rPr>
              <a:t> Н.Ю. Веселовой: «Докажи, проблемы города – это и ТВОЕ ДЕЛО. Включись в их решение! </a:t>
            </a:r>
            <a:endParaRPr lang="ru-RU" sz="15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4211" y="3140968"/>
            <a:ext cx="5327950" cy="648072"/>
          </a:xfrm>
          <a:prstGeom prst="roundRect">
            <a:avLst/>
          </a:prstGeom>
          <a:gradFill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rgbClr val="002060"/>
                </a:solidFill>
                <a:latin typeface="Arial Narrow" pitchFamily="34" charset="0"/>
              </a:rPr>
              <a:t>Октябрь 2015. Экскурсия в Музей металлургической промышленности и круглый стол «Завод и город: живем и работаем вместе»</a:t>
            </a:r>
            <a:endParaRPr lang="ru-RU" sz="15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4211" y="3861048"/>
            <a:ext cx="5327950" cy="1248140"/>
          </a:xfrm>
          <a:prstGeom prst="roundRect">
            <a:avLst/>
          </a:prstGeom>
          <a:gradFill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rgbClr val="002060"/>
                </a:solidFill>
                <a:latin typeface="Arial Narrow" pitchFamily="34" charset="0"/>
              </a:rPr>
              <a:t>Ноябрь 20015. Актив ГОС принял участие в семинаре Общественной палаты Вологодской области «Роль НКО в формировании экспертов для оценки для результатов деятельности руководителей органов исполнительной государственной власти и органов местного самоуправления». </a:t>
            </a:r>
            <a:endParaRPr lang="ru-RU" sz="1400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568" y="5229200"/>
            <a:ext cx="5327950" cy="720080"/>
          </a:xfrm>
          <a:prstGeom prst="roundRect">
            <a:avLst/>
          </a:prstGeom>
          <a:gradFill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rgbClr val="002060"/>
                </a:solidFill>
                <a:latin typeface="Arial Narrow" pitchFamily="34" charset="0"/>
              </a:rPr>
              <a:t>Декабрь 2015. Члены ГОС приняли участие в мероприятии «Прямая линия» с Губернатором Вологодской области О.А. Кувшинниковым.</a:t>
            </a:r>
            <a:endParaRPr lang="ru-RU" sz="1400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3568" y="6093296"/>
            <a:ext cx="5327950" cy="576064"/>
          </a:xfrm>
          <a:prstGeom prst="roundRect">
            <a:avLst/>
          </a:prstGeom>
          <a:gradFill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solidFill>
                  <a:srgbClr val="002060"/>
                </a:solidFill>
                <a:latin typeface="Arial Narrow" pitchFamily="34" charset="0"/>
              </a:rPr>
              <a:t>Декабрь 2015. Выездное заседание в Агентство городского развития.</a:t>
            </a:r>
            <a:endParaRPr lang="ru-RU" sz="1400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6" name="Рисунок 25" descr="D:\Мои документы\ОБЩЕСТВЕННАЯ РАБОТА _2016\ГОС\ЗАСЕДАНИЯ 2016-2017\15_ГОС_отчетно-перевыборный_\ФОТО\2015\ММП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564904"/>
            <a:ext cx="28438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Группа 27"/>
          <p:cNvGrpSpPr/>
          <p:nvPr/>
        </p:nvGrpSpPr>
        <p:grpSpPr>
          <a:xfrm>
            <a:off x="6156176" y="548680"/>
            <a:ext cx="2808312" cy="6048672"/>
            <a:chOff x="6156176" y="548680"/>
            <a:chExt cx="2808312" cy="6048672"/>
          </a:xfrm>
        </p:grpSpPr>
        <p:pic>
          <p:nvPicPr>
            <p:cNvPr id="25" name="Рисунок 24" descr="D:\Мои документы\ОБЩЕСТВЕННАЯ РАБОТА _2016\ГОС\ЗАСЕДАНИЯ 2016-2017\15_ГОС_отчетно-перевыборный_\ФОТО\2015\Веселова Н_2015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176" y="548680"/>
              <a:ext cx="2777888" cy="185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Рисунок 26" descr="F:\ФОТОГРАФИИ\1. ОБЩЕСТВЕННАЯ РАБОТА\ГОС\2015 ГОД\НОябрь_ММП\7998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4653136"/>
              <a:ext cx="2736304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5630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7920880" cy="18002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smtClean="0"/>
              <a:t> По разработке нормативно-правовых актов по общественному контролю;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smtClean="0"/>
              <a:t> По включению членов ГОС в состав </a:t>
            </a:r>
            <a:r>
              <a:rPr lang="ru-RU" sz="1600" dirty="0" err="1" smtClean="0"/>
              <a:t>кроссфункциональных</a:t>
            </a:r>
            <a:r>
              <a:rPr lang="ru-RU" sz="1600" dirty="0" smtClean="0"/>
              <a:t> групп по достижению городских стратегических целей; 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smtClean="0"/>
              <a:t> По сбору сведений об общественных формированиях, действующих при сферах (органах) городского самоуправления;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1600" dirty="0" smtClean="0"/>
              <a:t> По созданию общественных советов и рабочих групп при отраслевых органах мэрии города. </a:t>
            </a:r>
          </a:p>
          <a:p>
            <a:pPr marL="0" indent="432000" algn="just">
              <a:spcBef>
                <a:spcPts val="1200"/>
              </a:spcBef>
              <a:spcAft>
                <a:spcPts val="1200"/>
              </a:spcAft>
              <a:buNone/>
            </a:pPr>
            <a:endParaRPr lang="ru-RU" sz="1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4368" y="6608385"/>
            <a:ext cx="1259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BE67EEE-0DD9-457B-9F01-88854EE6C682}" type="slidenum">
              <a:rPr lang="ru-RU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8</a:t>
            </a:fld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213" y="115888"/>
            <a:ext cx="8424862" cy="3558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 smtClean="0">
                <a:solidFill>
                  <a:srgbClr val="C00000"/>
                </a:solidFill>
                <a:latin typeface="Calibri" pitchFamily="34" charset="0"/>
              </a:rPr>
              <a:t>Итоги работы за 2016 год</a:t>
            </a:r>
            <a:endParaRPr lang="ru-RU" sz="21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6792" y="465872"/>
            <a:ext cx="8352283" cy="18000"/>
          </a:xfrm>
          <a:prstGeom prst="rect">
            <a:avLst/>
          </a:prstGeom>
          <a:gradFill>
            <a:gsLst>
              <a:gs pos="45000">
                <a:srgbClr val="C82222"/>
              </a:gs>
              <a:gs pos="0">
                <a:schemeClr val="bg1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404664"/>
            <a:ext cx="8064896" cy="504056"/>
          </a:xfrm>
          <a:prstGeom prst="roundRect">
            <a:avLst>
              <a:gd name="adj" fmla="val 10421"/>
            </a:avLst>
          </a:prstGeom>
          <a:gradFill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4988"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ГОС продолжил активную работу:</a:t>
            </a:r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1043608" y="584712"/>
            <a:ext cx="242158" cy="25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1</a:t>
            </a:r>
            <a:endParaRPr lang="ru-RU" sz="16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9592" y="2636912"/>
            <a:ext cx="8064896" cy="432048"/>
          </a:xfrm>
          <a:prstGeom prst="roundRect">
            <a:avLst>
              <a:gd name="adj" fmla="val 10421"/>
            </a:avLst>
          </a:prstGeom>
          <a:gradFill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4988"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На заседаниях ГОС рассмотрены вопросы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</a:rPr>
              <a:t>:</a:t>
            </a:r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>
            <a:off x="1043608" y="2780928"/>
            <a:ext cx="242158" cy="216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2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3140968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dirty="0" smtClean="0"/>
              <a:t>Проблемы и перспективы развития ЖКХ; 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Реализация региональной Программы капитального ремонта МКД;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Проблемы и перспективы организации работы общественного транспорта;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Вопросы организации здравоохранения в Череповце;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 Деятельность и проблемы творческих союзов и объединений города;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 Вопросы противодействия коррупции в мэрии города Череповца.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7584" y="4797152"/>
            <a:ext cx="8064896" cy="432048"/>
          </a:xfrm>
          <a:prstGeom prst="roundRect">
            <a:avLst>
              <a:gd name="adj" fmla="val 10421"/>
            </a:avLst>
          </a:prstGeom>
          <a:gradFill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4988"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На заседаниях ГОС проведена общественная экспертиза</a:t>
            </a:r>
            <a:endParaRPr lang="ru-RU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7584" y="5157192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проектов актов, регламентирующих требования к отдельным видам товаров, работ, услуг (в том числе предельные цены товаров, работ, услуг), закупаемых муниципальными органами мэрии и подведомственными им казенными учреждениями и бюджетными учреждениями, разработанными муниципальными органами города Череповца.</a:t>
            </a:r>
            <a:endParaRPr lang="ru-RU" dirty="0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971600" y="4869160"/>
            <a:ext cx="242158" cy="216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3</a:t>
            </a: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33965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920880" cy="55446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800" dirty="0" smtClean="0"/>
              <a:t>Февраль 2016. Члены ГОС встретились с зам. мэра города </a:t>
            </a:r>
            <a:r>
              <a:rPr lang="ru-RU" sz="1800" dirty="0" err="1" smtClean="0"/>
              <a:t>Сергушевым</a:t>
            </a:r>
            <a:r>
              <a:rPr lang="ru-RU" sz="1800" dirty="0" smtClean="0"/>
              <a:t> А.С. и руководителями курируемых им сфер (</a:t>
            </a:r>
            <a:r>
              <a:rPr lang="ru-RU" sz="1800" dirty="0" err="1" smtClean="0"/>
              <a:t>УАиГ</a:t>
            </a:r>
            <a:r>
              <a:rPr lang="ru-RU" sz="1800" dirty="0" smtClean="0"/>
              <a:t>, КУИ, УАО).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Апрель 2016. Члены ГОС встретились с Гусевой Л.А., советником генерального директора дивизиона «Северсталь Российская сталь» по связям с государственными органами, общественностью и КСО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Май 2016. Члены ГОС встретились со Ставровским  М.С., депутатом Законодательного собрания Вологодской области,  председателем постоянного комитета Законодательного Собрания области по экологии и природопользованию.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Август 2016 г. Президиум ГОС в расширенном составе встретился с Председателем Общественной палаты Вологодской области Даниловой О. М. по вопросу взаимодействии ГОС Череповца с Общественной палатой Вологодской области.</a:t>
            </a:r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Ноябрь 2016. Члены ГОС встретились с Лавровым Л.В., директором Камерного театра. </a:t>
            </a:r>
          </a:p>
          <a:p>
            <a:pPr lvl="0">
              <a:buFont typeface="Wingdings" pitchFamily="2" charset="2"/>
              <a:buChar char="q"/>
            </a:pPr>
            <a:r>
              <a:rPr lang="ru-RU" sz="1800" dirty="0" smtClean="0"/>
              <a:t>Декабрь 2016. Члены ГОС  встретились с Ананьиным М. А., заместитель мэра города, Стратегия социально-экономического развития  города Череповца до 2022 года. «Комплексное развитие моногорода Череповца»</a:t>
            </a:r>
          </a:p>
          <a:p>
            <a:endParaRPr lang="ru-RU" sz="1800" dirty="0" smtClean="0"/>
          </a:p>
          <a:p>
            <a:pPr>
              <a:buFont typeface="Wingdings" pitchFamily="2" charset="2"/>
              <a:buChar char="q"/>
            </a:pPr>
            <a:endParaRPr lang="ru-RU" sz="1600" dirty="0" smtClean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q"/>
            </a:pPr>
            <a:endParaRPr lang="ru-RU" sz="1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4368" y="6608385"/>
            <a:ext cx="1259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BE67EEE-0DD9-457B-9F01-88854EE6C682}" type="slidenum">
              <a:rPr lang="ru-RU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9</a:t>
            </a:fld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213" y="115888"/>
            <a:ext cx="8424862" cy="3659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 smtClean="0">
                <a:solidFill>
                  <a:srgbClr val="C00000"/>
                </a:solidFill>
                <a:latin typeface="Calibri" pitchFamily="34" charset="0"/>
              </a:rPr>
              <a:t>Итоги работы Городского общественного совета в 2016 году:</a:t>
            </a:r>
            <a:endParaRPr lang="ru-RU" sz="21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6792" y="465872"/>
            <a:ext cx="8352283" cy="18000"/>
          </a:xfrm>
          <a:prstGeom prst="rect">
            <a:avLst/>
          </a:prstGeom>
          <a:gradFill>
            <a:gsLst>
              <a:gs pos="45000">
                <a:srgbClr val="C82222"/>
              </a:gs>
              <a:gs pos="0">
                <a:schemeClr val="bg1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476672"/>
            <a:ext cx="8064896" cy="504056"/>
          </a:xfrm>
          <a:prstGeom prst="roundRect">
            <a:avLst>
              <a:gd name="adj" fmla="val 10421"/>
            </a:avLst>
          </a:prstGeom>
          <a:gradFill>
            <a:gsLst>
              <a:gs pos="50000">
                <a:schemeClr val="bg1"/>
              </a:gs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4988"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ГОС – это возможность задать напрямую вопрос:</a:t>
            </a:r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1043608" y="584712"/>
            <a:ext cx="242158" cy="25200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1</a:t>
            </a: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33965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1426</Words>
  <Application>Microsoft Office PowerPoint</Application>
  <PresentationFormat>Экран (4:3)</PresentationFormat>
  <Paragraphs>180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1_Тема Office</vt:lpstr>
      <vt:lpstr>Оформление по умолчанию</vt:lpstr>
      <vt:lpstr>ГОРОДСКОЙ ОБЩЕСТВЕННЫЙ СОВЕТ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ОБЩЕСТВЕННЫЙ СОВЕТ</dc:title>
  <dc:creator>Маркатун Юлия Александровна</dc:creator>
  <cp:lastModifiedBy>Валентина</cp:lastModifiedBy>
  <cp:revision>115</cp:revision>
  <dcterms:created xsi:type="dcterms:W3CDTF">2015-03-18T06:30:53Z</dcterms:created>
  <dcterms:modified xsi:type="dcterms:W3CDTF">2017-04-27T05:24:51Z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-221283787</vt:i4>
  </property>
  <property fmtid="{D5CDD505-2E9C-101B-9397-08002B2CF9AE}" pid="3" name="_NewReviewCycle">
    <vt:lpwstr/>
  </property>
  <property fmtid="{D5CDD505-2E9C-101B-9397-08002B2CF9AE}" pid="4" name="_EmailSubject">
    <vt:lpwstr>информация по ГОС г. Череповец </vt:lpwstr>
  </property>
  <property fmtid="{D5CDD505-2E9C-101B-9397-08002B2CF9AE}" pid="5" name="_AuthorEmail">
    <vt:lpwstr>dolbnya.mv@cherepovetscity.ru</vt:lpwstr>
  </property>
  <property fmtid="{D5CDD505-2E9C-101B-9397-08002B2CF9AE}" pid="6" name="_AuthorEmailDisplayName">
    <vt:lpwstr>Долбня Марина Владимировна</vt:lpwstr>
  </property>
  <property fmtid="{D5CDD505-2E9C-101B-9397-08002B2CF9AE}" pid="7" name="_PreviousAdHocReviewCycleID">
    <vt:i4>703303744</vt:i4>
  </property>
</Properties>
</file>